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897" r:id="rId2"/>
    <p:sldId id="898" r:id="rId3"/>
    <p:sldId id="921" r:id="rId4"/>
    <p:sldId id="922" r:id="rId5"/>
    <p:sldId id="923" r:id="rId6"/>
    <p:sldId id="924" r:id="rId7"/>
    <p:sldId id="925" r:id="rId8"/>
    <p:sldId id="920" r:id="rId9"/>
    <p:sldId id="900" r:id="rId10"/>
    <p:sldId id="926" r:id="rId11"/>
    <p:sldId id="927" r:id="rId12"/>
    <p:sldId id="928" r:id="rId13"/>
  </p:sldIdLst>
  <p:sldSz cx="9902825" cy="6858000"/>
  <p:notesSz cx="7315200" cy="9601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pos="30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33CC"/>
    <a:srgbClr val="FF6600"/>
    <a:srgbClr val="33CCCC"/>
    <a:srgbClr val="00FFFF"/>
    <a:srgbClr val="66FFFF"/>
    <a:srgbClr val="FFFFCC"/>
    <a:srgbClr val="CC3300"/>
    <a:srgbClr val="CC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636" autoAdjust="0"/>
  </p:normalViewPr>
  <p:slideViewPr>
    <p:cSldViewPr snapToGrid="0">
      <p:cViewPr varScale="1">
        <p:scale>
          <a:sx n="87" d="100"/>
          <a:sy n="87" d="100"/>
        </p:scale>
        <p:origin x="1018" y="77"/>
      </p:cViewPr>
      <p:guideLst>
        <p:guide orient="horz" pos="2136"/>
        <p:guide pos="30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869" y="2280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575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25913" y="0"/>
            <a:ext cx="31575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15 giugno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3363"/>
            <a:ext cx="315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25913" y="912336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F0EE09F5-DE33-45FB-AD2B-833EA9E8690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69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397250" y="9123363"/>
            <a:ext cx="357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953" tIns="47978" rIns="95953" bIns="47978" anchor="ctr">
            <a:spAutoFit/>
          </a:bodyPr>
          <a:lstStyle/>
          <a:p>
            <a:pPr algn="ctr" defTabSz="952500">
              <a:spcBef>
                <a:spcPct val="50000"/>
              </a:spcBef>
            </a:pPr>
            <a:fld id="{F377A969-9BF3-4FCC-9D97-5E32E1DBD98D}" type="slidenum">
              <a:rPr lang="en-GB" sz="1000" b="0">
                <a:solidFill>
                  <a:schemeClr val="tx1"/>
                </a:solidFill>
                <a:effectLst/>
                <a:latin typeface="Times New Roman" pitchFamily="18" charset="0"/>
              </a:rPr>
              <a:pPr algn="ctr" defTabSz="952500">
                <a:spcBef>
                  <a:spcPct val="50000"/>
                </a:spcBef>
              </a:pPr>
              <a:t>‹#›</a:t>
            </a:fld>
            <a:endParaRPr lang="en-GB" sz="1000" b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1968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42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</a:pPr>
            <a:r>
              <a:rPr lang="en-US" sz="10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Silvia Dalla Torre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9125" y="6437313"/>
            <a:ext cx="3048000" cy="2873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dt" sz="quarter" idx="2"/>
          </p:nvPr>
        </p:nvSpPr>
        <p:spPr>
          <a:xfrm>
            <a:off x="341313" y="6435725"/>
            <a:ext cx="1844675" cy="285750"/>
          </a:xfr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endParaRPr lang="en-US"/>
          </a:p>
        </p:txBody>
      </p:sp>
      <p:pic>
        <p:nvPicPr>
          <p:cNvPr id="4351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11 </a:t>
            </a:r>
            <a:r>
              <a:rPr lang="it-IT" dirty="0" err="1" smtClean="0"/>
              <a:t>June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                   </a:t>
            </a:r>
            <a:r>
              <a:rPr lang="en-US" b="1" dirty="0" smtClean="0"/>
              <a:t>                 RICH&amp;THGEM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11 </a:t>
            </a:r>
            <a:r>
              <a:rPr lang="it-IT" dirty="0" err="1" smtClean="0"/>
              <a:t>June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                   </a:t>
            </a:r>
            <a:r>
              <a:rPr lang="en-US" b="1" dirty="0" smtClean="0"/>
              <a:t>                 RICH&amp;THGEM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 smtClean="0"/>
              <a:t>11 </a:t>
            </a:r>
            <a:r>
              <a:rPr lang="it-IT" dirty="0" err="1" smtClean="0"/>
              <a:t>June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                   </a:t>
            </a:r>
            <a:r>
              <a:rPr lang="en-US" b="1" dirty="0" smtClean="0"/>
              <a:t>                 RICH&amp;THGEM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11 </a:t>
            </a:r>
            <a:r>
              <a:rPr lang="it-IT" dirty="0" err="1" smtClean="0"/>
              <a:t>June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                   </a:t>
            </a:r>
            <a:r>
              <a:rPr lang="en-US" b="1" dirty="0" smtClean="0"/>
              <a:t>                 RICH&amp;THGEM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11 </a:t>
            </a:r>
            <a:r>
              <a:rPr lang="it-IT" dirty="0" err="1" smtClean="0"/>
              <a:t>June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                   </a:t>
            </a:r>
            <a:r>
              <a:rPr lang="en-US" b="1" dirty="0" smtClean="0"/>
              <a:t>                 RICH&amp;THGEM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11 </a:t>
            </a:r>
            <a:r>
              <a:rPr lang="it-IT" dirty="0" err="1" smtClean="0"/>
              <a:t>June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                   </a:t>
            </a:r>
            <a:r>
              <a:rPr lang="en-US" b="1" dirty="0" smtClean="0"/>
              <a:t>                 RICH&amp;THGEM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11 </a:t>
            </a:r>
            <a:r>
              <a:rPr lang="it-IT" dirty="0" err="1" smtClean="0"/>
              <a:t>June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                   </a:t>
            </a:r>
            <a:r>
              <a:rPr lang="en-US" b="1" dirty="0" smtClean="0"/>
              <a:t>                 RICH&amp;THGEM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11 </a:t>
            </a:r>
            <a:r>
              <a:rPr lang="it-IT" dirty="0" err="1" smtClean="0"/>
              <a:t>June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                   </a:t>
            </a:r>
            <a:r>
              <a:rPr lang="en-US" b="1" dirty="0" smtClean="0"/>
              <a:t>                 RICH&amp;THGEM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11 </a:t>
            </a:r>
            <a:r>
              <a:rPr lang="it-IT" dirty="0" err="1" smtClean="0"/>
              <a:t>June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                   </a:t>
            </a:r>
            <a:r>
              <a:rPr lang="en-US" b="1" dirty="0" smtClean="0"/>
              <a:t>                 RICH&amp;THGEM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11 </a:t>
            </a:r>
            <a:r>
              <a:rPr lang="it-IT" dirty="0" err="1" smtClean="0"/>
              <a:t>June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                   </a:t>
            </a:r>
            <a:r>
              <a:rPr lang="en-US" b="1" dirty="0" smtClean="0"/>
              <a:t>                 RICH&amp;THGEM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11 </a:t>
            </a:r>
            <a:r>
              <a:rPr lang="it-IT" dirty="0" err="1" smtClean="0"/>
              <a:t>June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                   </a:t>
            </a:r>
            <a:r>
              <a:rPr lang="en-US" b="1" dirty="0" smtClean="0"/>
              <a:t>                 RICH&amp;THGEM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320800" y="10160"/>
            <a:ext cx="7397750" cy="984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176338"/>
            <a:ext cx="8863012" cy="513873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6863" y="6678613"/>
            <a:ext cx="8421687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r>
              <a:rPr lang="it-IT" dirty="0" smtClean="0"/>
              <a:t>11 </a:t>
            </a:r>
            <a:r>
              <a:rPr lang="it-IT" dirty="0" err="1" smtClean="0"/>
              <a:t>June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                                    RICH&amp;THGEM</a:t>
            </a:r>
            <a:r>
              <a:rPr lang="en-US" dirty="0"/>
              <a:t>		Silvia DALLA TORRE</a:t>
            </a:r>
          </a:p>
          <a:p>
            <a:endParaRPr lang="en-US" dirty="0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</a:pPr>
            <a:fld id="{9A115F6C-74EA-4BD9-8CC9-31AE54DB4437}" type="slidenum">
              <a:rPr lang="en-US" b="0">
                <a:solidFill>
                  <a:schemeClr val="tx1"/>
                </a:solidFill>
                <a:effectLst/>
                <a:latin typeface="Comic Sans MS" pitchFamily="66" charset="0"/>
              </a:rPr>
              <a:pPr algn="r" eaLnBrk="1" hangingPunct="1">
                <a:lnSpc>
                  <a:spcPct val="100000"/>
                </a:lnSpc>
              </a:pPr>
              <a:t>‹#›</a:t>
            </a:fld>
            <a:endParaRPr lang="en-US" b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92" name="Line 68"/>
          <p:cNvSpPr>
            <a:spLocks noChangeShapeType="1"/>
          </p:cNvSpPr>
          <p:nvPr/>
        </p:nvSpPr>
        <p:spPr bwMode="auto">
          <a:xfrm>
            <a:off x="0" y="1000125"/>
            <a:ext cx="990282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sp>
        <p:nvSpPr>
          <p:cNvPr id="1093" name="Line 69"/>
          <p:cNvSpPr>
            <a:spLocks noChangeShapeType="1"/>
          </p:cNvSpPr>
          <p:nvPr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pic>
        <p:nvPicPr>
          <p:cNvPr id="1094" name="Picture 70" descr="Logo_INFN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10625" y="6515100"/>
            <a:ext cx="612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rgbClr val="0000CC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rgbClr val="0000CC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rgbClr val="0000CC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11 </a:t>
            </a:r>
            <a:r>
              <a:rPr lang="it-IT" dirty="0" err="1" smtClean="0"/>
              <a:t>June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                   </a:t>
            </a:r>
            <a:r>
              <a:rPr lang="en-US" b="1" dirty="0" smtClean="0"/>
              <a:t>                 R&amp;D proposal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2062" y="1999366"/>
            <a:ext cx="8530390" cy="203132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 i="1" dirty="0" smtClean="0">
              <a:solidFill>
                <a:srgbClr val="0000CC"/>
              </a:solidFill>
              <a:effectLst/>
            </a:endParaRPr>
          </a:p>
          <a:p>
            <a:pPr algn="ctr"/>
            <a:r>
              <a:rPr lang="en-US" sz="2800" i="1" dirty="0" smtClean="0">
                <a:solidFill>
                  <a:srgbClr val="0000CC"/>
                </a:solidFill>
                <a:effectLst/>
              </a:rPr>
              <a:t>Trieste-Bari</a:t>
            </a:r>
          </a:p>
          <a:p>
            <a:endParaRPr lang="en-US" sz="2800" i="1" dirty="0" smtClean="0">
              <a:solidFill>
                <a:srgbClr val="0000CC"/>
              </a:solidFill>
              <a:effectLst/>
            </a:endParaRPr>
          </a:p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Recent activity</a:t>
            </a:r>
            <a:endParaRPr lang="en-US" sz="2800" i="1" dirty="0" smtClean="0">
              <a:solidFill>
                <a:srgbClr val="C00000"/>
              </a:solidFill>
              <a:effectLst/>
            </a:endParaRPr>
          </a:p>
          <a:p>
            <a:endParaRPr lang="en-US" sz="2800" i="1" dirty="0" smtClean="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3162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coating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11 June 2018                                           </a:t>
            </a:r>
            <a:r>
              <a:rPr lang="en-US" smtClean="0"/>
              <a:t>                    </a:t>
            </a:r>
            <a:r>
              <a:rPr lang="en-US" b="1" smtClean="0"/>
              <a:t>                 RICH&amp;THGEM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6863" y="914341"/>
            <a:ext cx="9163660" cy="106712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not-hydrogenated NC</a:t>
            </a:r>
            <a:r>
              <a:rPr lang="en-US" dirty="0" smtClean="0"/>
              <a:t>: larger gain at a given voltage !</a:t>
            </a:r>
          </a:p>
          <a:p>
            <a:r>
              <a:rPr lang="en-US" dirty="0" smtClean="0"/>
              <a:t>totally unexpected  </a:t>
            </a:r>
          </a:p>
          <a:p>
            <a:r>
              <a:rPr lang="en-US" dirty="0"/>
              <a:t>t</a:t>
            </a:r>
            <a:r>
              <a:rPr lang="en-US" dirty="0" smtClean="0"/>
              <a:t>o be understood by further investigation 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1017742" y="2124293"/>
            <a:ext cx="8629531" cy="4408064"/>
            <a:chOff x="1061704" y="1691314"/>
            <a:chExt cx="8629531" cy="440806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61704" y="1691314"/>
              <a:ext cx="7656883" cy="4408064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850531" y="2373923"/>
              <a:ext cx="1537600" cy="21698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900" b="0" dirty="0">
                  <a:solidFill>
                    <a:schemeClr val="tx1"/>
                  </a:solidFill>
                  <a:effectLst/>
                </a:rPr>
                <a:t>n</a:t>
              </a:r>
              <a:r>
                <a:rPr lang="en-US" sz="900" b="0" dirty="0" smtClean="0">
                  <a:solidFill>
                    <a:schemeClr val="tx1"/>
                  </a:solidFill>
                  <a:effectLst/>
                </a:rPr>
                <a:t>on complete coating_500</a:t>
              </a:r>
              <a:endParaRPr lang="en-US" sz="900" b="0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50531" y="2517582"/>
              <a:ext cx="1537600" cy="21698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900" b="0" dirty="0">
                  <a:solidFill>
                    <a:schemeClr val="tx1"/>
                  </a:solidFill>
                  <a:effectLst/>
                </a:rPr>
                <a:t>n</a:t>
              </a:r>
              <a:r>
                <a:rPr lang="en-US" sz="900" b="0" dirty="0" smtClean="0">
                  <a:solidFill>
                    <a:schemeClr val="tx1"/>
                  </a:solidFill>
                  <a:effectLst/>
                </a:rPr>
                <a:t>on complete coating_750</a:t>
              </a:r>
              <a:endParaRPr lang="en-US" sz="900" b="0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76784" y="2056646"/>
              <a:ext cx="721672" cy="2862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>
                  <a:solidFill>
                    <a:schemeClr val="tx1"/>
                  </a:solidFill>
                  <a:effectLst/>
                </a:rPr>
                <a:t>coated</a:t>
              </a:r>
              <a:endParaRPr lang="en-US" sz="1400" b="0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73245" y="2732516"/>
              <a:ext cx="1317990" cy="2862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0" dirty="0">
                  <a:solidFill>
                    <a:schemeClr val="tx1"/>
                  </a:solidFill>
                  <a:effectLst/>
                </a:rPr>
                <a:t>b</a:t>
              </a:r>
              <a:r>
                <a:rPr lang="en-US" sz="1400" b="0" dirty="0" smtClean="0">
                  <a:solidFill>
                    <a:schemeClr val="tx1"/>
                  </a:solidFill>
                  <a:effectLst/>
                </a:rPr>
                <a:t>efore coating</a:t>
              </a:r>
              <a:endParaRPr lang="en-US" sz="1400" b="0" dirty="0">
                <a:solidFill>
                  <a:schemeClr val="tx1"/>
                </a:solidFill>
                <a:effectLst/>
              </a:endParaRPr>
            </a:p>
          </p:txBody>
        </p:sp>
        <p:cxnSp>
          <p:nvCxnSpPr>
            <p:cNvPr id="12" name="Straight Arrow Connector 11"/>
            <p:cNvCxnSpPr>
              <a:stCxn id="9" idx="1"/>
            </p:cNvCxnSpPr>
            <p:nvPr/>
          </p:nvCxnSpPr>
          <p:spPr bwMode="auto">
            <a:xfrm flipH="1" flipV="1">
              <a:off x="7042638" y="2057024"/>
              <a:ext cx="334146" cy="142738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/>
            <p:cNvCxnSpPr>
              <a:stCxn id="9" idx="1"/>
            </p:cNvCxnSpPr>
            <p:nvPr/>
          </p:nvCxnSpPr>
          <p:spPr bwMode="auto">
            <a:xfrm flipH="1">
              <a:off x="6875603" y="2199762"/>
              <a:ext cx="501181" cy="195115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H="1">
              <a:off x="8098456" y="2875632"/>
              <a:ext cx="334184" cy="0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 flipH="1">
              <a:off x="8098456" y="2890288"/>
              <a:ext cx="334184" cy="128460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368120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COATING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11 June 2018                                           </a:t>
            </a:r>
            <a:r>
              <a:rPr lang="en-US" smtClean="0"/>
              <a:t>                    </a:t>
            </a:r>
            <a:r>
              <a:rPr lang="en-US" b="1" smtClean="0"/>
              <a:t>                 RICH&amp;THGEM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96863" y="782456"/>
            <a:ext cx="9163660" cy="75619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kern="0" dirty="0" smtClean="0">
                <a:solidFill>
                  <a:srgbClr val="C00000"/>
                </a:solidFill>
              </a:rPr>
              <a:t>Hydrogenated NC </a:t>
            </a:r>
            <a:r>
              <a:rPr lang="en-US" kern="0" dirty="0" smtClean="0"/>
              <a:t>: break-down V moved to lower values !</a:t>
            </a:r>
            <a:endParaRPr lang="en-US" kern="0" dirty="0"/>
          </a:p>
          <a:p>
            <a:pPr marL="0" indent="0" algn="ctr">
              <a:buFont typeface="Wingdings" pitchFamily="2" charset="2"/>
              <a:buNone/>
            </a:pPr>
            <a:r>
              <a:rPr lang="en-US" kern="0" dirty="0" smtClean="0">
                <a:sym typeface="Wingdings" panose="05000000000000000000" pitchFamily="2" charset="2"/>
              </a:rPr>
              <a:t>~1400 V  ~ 1035 V</a:t>
            </a:r>
            <a:endParaRPr lang="en-US" kern="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63" y="1695392"/>
            <a:ext cx="2545410" cy="17515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863" y="3543300"/>
            <a:ext cx="1770720" cy="2386944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161750" y="4178580"/>
            <a:ext cx="2471796" cy="12374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600" kern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Non-Hydrogenated NC:</a:t>
            </a:r>
          </a:p>
          <a:p>
            <a:r>
              <a:rPr lang="en-US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No big grain observed</a:t>
            </a:r>
          </a:p>
          <a:p>
            <a:endParaRPr lang="en-US" kern="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r="7717" b="16417"/>
          <a:stretch/>
        </p:blipFill>
        <p:spPr>
          <a:xfrm>
            <a:off x="5453222" y="1663343"/>
            <a:ext cx="3206872" cy="1768777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7484027" y="4163576"/>
            <a:ext cx="2055627" cy="13517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600" kern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Hydrogenated NC:</a:t>
            </a:r>
          </a:p>
          <a:p>
            <a:r>
              <a:rPr lang="en-US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Presence of big grains</a:t>
            </a:r>
          </a:p>
          <a:p>
            <a:r>
              <a:rPr lang="en-US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Grains at the hole edge</a:t>
            </a:r>
          </a:p>
          <a:p>
            <a:endParaRPr lang="en-US" kern="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3222" y="3543300"/>
            <a:ext cx="1884552" cy="2333270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734408" y="6115466"/>
            <a:ext cx="4888524" cy="431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kern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Morphology aspects to be understood</a:t>
            </a:r>
            <a:endParaRPr lang="en-US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130923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Requests</a:t>
            </a:r>
            <a:r>
              <a:rPr lang="it-IT" dirty="0" smtClean="0"/>
              <a:t> for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Iteration</a:t>
            </a:r>
            <a:r>
              <a:rPr lang="it-IT" dirty="0" smtClean="0"/>
              <a:t> of 2018 </a:t>
            </a:r>
            <a:r>
              <a:rPr lang="it-IT" dirty="0" err="1" smtClean="0"/>
              <a:t>requests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11 June 2018                                           </a:t>
            </a:r>
            <a:r>
              <a:rPr lang="en-US" smtClean="0"/>
              <a:t>                    </a:t>
            </a:r>
            <a:r>
              <a:rPr lang="en-US" b="1" smtClean="0"/>
              <a:t>                 RICH&amp;THGEM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524" y="2948598"/>
            <a:ext cx="5646737" cy="185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3478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11 </a:t>
            </a:r>
            <a:r>
              <a:rPr lang="it-IT" dirty="0" err="1" smtClean="0"/>
              <a:t>June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                   </a:t>
            </a:r>
            <a:r>
              <a:rPr lang="en-US" b="1" dirty="0" smtClean="0"/>
              <a:t>                 RICH&amp;THGEM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6288" y="2830141"/>
            <a:ext cx="8530390" cy="1255728"/>
          </a:xfrm>
          <a:prstGeom prst="rect">
            <a:avLst/>
          </a:prstGeom>
          <a:solidFill>
            <a:schemeClr val="bg1"/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 i="1" dirty="0" smtClean="0">
              <a:solidFill>
                <a:srgbClr val="0000CC"/>
              </a:solidFill>
              <a:effectLst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i="1" dirty="0" smtClean="0">
                <a:solidFill>
                  <a:srgbClr val="0000CC"/>
                </a:solidFill>
                <a:effectLst/>
              </a:rPr>
              <a:t>Prototype with miniaturized pads</a:t>
            </a:r>
          </a:p>
          <a:p>
            <a:endParaRPr lang="en-US" sz="2800" i="1" dirty="0" smtClean="0">
              <a:solidFill>
                <a:srgbClr val="0000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3132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prototype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11 June 2018                                           </a:t>
            </a:r>
            <a:r>
              <a:rPr lang="en-US" smtClean="0"/>
              <a:t>                    </a:t>
            </a:r>
            <a:r>
              <a:rPr lang="en-US" b="1" smtClean="0"/>
              <a:t>                 RICH&amp;THGEM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765" y="1175347"/>
            <a:ext cx="3573612" cy="2599754"/>
          </a:xfrm>
          <a:prstGeom prst="rect">
            <a:avLst/>
          </a:prstGeom>
          <a:ln w="19050" cap="sq">
            <a:solidFill>
              <a:srgbClr val="0000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777930" y="1687427"/>
                <a:ext cx="3892683" cy="2862322"/>
              </a:xfrm>
              <a:prstGeom prst="rect">
                <a:avLst/>
              </a:prstGeom>
              <a:ln w="28575">
                <a:solidFill>
                  <a:srgbClr val="0000CC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685800" indent="-685800">
                  <a:buFont typeface="Wingdings" panose="05000000000000000000" pitchFamily="2" charset="2"/>
                  <a:buChar char="Ø"/>
                </a:pPr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Active 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area: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𝟏𝟎</m:t>
                    </m:r>
                  </m:oMath>
                </a14:m>
                <a:r>
                  <a:rPr lang="en-US" sz="2000" b="1" i="0" dirty="0" smtClean="0">
                    <a:latin typeface="+mj-lt"/>
                    <a:cs typeface="Arial" panose="020B0604020202020204" pitchFamily="34" charset="0"/>
                  </a:rPr>
                  <a:t>x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𝟏𝟎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cm</a:t>
                </a:r>
                <a:r>
                  <a:rPr lang="en-US" sz="20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  <a:p>
                <a:pPr marL="685800" indent="-68580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anode is segmented in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1024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64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×64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) pads each having area</a:t>
                </a:r>
                <a:r>
                  <a:rPr lang="en-US" sz="20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20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20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mm</a:t>
                </a:r>
                <a:r>
                  <a:rPr lang="en-US" sz="2000" b="1" baseline="30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20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with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𝟑</m:t>
                    </m:r>
                    <m:r>
                      <a:rPr lang="en-US" sz="20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sz="20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𝟓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mm pitch</a:t>
                </a:r>
                <a:endParaRPr 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685800" indent="-68580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anode is powered by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8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HV cards in a group of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128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pads (32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4) through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128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resistances in </a:t>
                </a:r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series</a:t>
                </a:r>
                <a:endParaRPr lang="en-US" sz="20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7930" y="1687427"/>
                <a:ext cx="3892683" cy="2862322"/>
              </a:xfrm>
              <a:prstGeom prst="rect">
                <a:avLst/>
              </a:prstGeom>
              <a:blipFill>
                <a:blip r:embed="rId3"/>
                <a:stretch>
                  <a:fillRect l="-1244" t="-1899" r="-2644" b="-3376"/>
                </a:stretch>
              </a:blipFill>
              <a:ln w="28575">
                <a:solidFill>
                  <a:srgbClr val="0000CC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63" y="3956038"/>
            <a:ext cx="2944136" cy="2208103"/>
          </a:xfrm>
          <a:prstGeom prst="rect">
            <a:avLst/>
          </a:prstGeom>
          <a:ln w="28575" cap="sq">
            <a:solidFill>
              <a:srgbClr val="0000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" b="1"/>
          <a:stretch/>
        </p:blipFill>
        <p:spPr>
          <a:xfrm>
            <a:off x="3619762" y="4136574"/>
            <a:ext cx="1779405" cy="2122450"/>
          </a:xfrm>
          <a:prstGeom prst="rect">
            <a:avLst/>
          </a:prstGeom>
          <a:ln w="28575" cap="sq">
            <a:solidFill>
              <a:srgbClr val="0000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859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STUDIES 1/3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11 June 2018                                           </a:t>
            </a:r>
            <a:r>
              <a:rPr lang="en-US" smtClean="0"/>
              <a:t>                    </a:t>
            </a:r>
            <a:r>
              <a:rPr lang="en-US" b="1" smtClean="0"/>
              <a:t>                 RICH&amp;THGEM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940419" y="1052578"/>
            <a:ext cx="4421529" cy="2407534"/>
            <a:chOff x="25275686" y="7787048"/>
            <a:chExt cx="4421529" cy="240753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1" t="3246" r="2212" b="3643"/>
            <a:stretch/>
          </p:blipFill>
          <p:spPr>
            <a:xfrm>
              <a:off x="25275686" y="7787048"/>
              <a:ext cx="4421529" cy="2407534"/>
            </a:xfrm>
            <a:prstGeom prst="rect">
              <a:avLst/>
            </a:prstGeom>
            <a:ln w="28575" cap="sq">
              <a:solidFill>
                <a:srgbClr val="FF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7" name="Rectangle 6"/>
            <p:cNvSpPr/>
            <p:nvPr/>
          </p:nvSpPr>
          <p:spPr>
            <a:xfrm>
              <a:off x="28568095" y="8453268"/>
              <a:ext cx="1121269" cy="9633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3" y="1121851"/>
            <a:ext cx="4769664" cy="2389620"/>
          </a:xfrm>
          <a:prstGeom prst="rect">
            <a:avLst/>
          </a:prstGeom>
          <a:ln w="28575" cap="sq">
            <a:solidFill>
              <a:srgbClr val="0000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697575" y="1082876"/>
            <a:ext cx="2401761" cy="205236"/>
          </a:xfrm>
          <a:prstGeom prst="rect">
            <a:avLst/>
          </a:prstGeom>
          <a:solidFill>
            <a:srgbClr val="CCFFFF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CC"/>
                </a:solidFill>
                <a:cs typeface="Arial" panose="020B0604020202020204" pitchFamily="34" charset="0"/>
              </a:rPr>
              <a:t>Analog read out chain</a:t>
            </a:r>
            <a:endParaRPr lang="en-US" sz="1600" b="1" dirty="0">
              <a:solidFill>
                <a:srgbClr val="0000CC"/>
              </a:solidFill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46548" y="959843"/>
            <a:ext cx="1824343" cy="430887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C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baseline="300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r>
              <a:rPr lang="en-US" sz="22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 Source</a:t>
            </a:r>
            <a:endParaRPr lang="en-US" sz="2200" b="1" baseline="30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56" t="2374" r="3896" b="86549"/>
          <a:stretch/>
        </p:blipFill>
        <p:spPr>
          <a:xfrm>
            <a:off x="3368614" y="1787051"/>
            <a:ext cx="1513440" cy="512879"/>
          </a:xfrm>
          <a:prstGeom prst="rect">
            <a:avLst/>
          </a:prstGeom>
          <a:ln w="9525" cap="sq">
            <a:solidFill>
              <a:srgbClr val="0000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3" y="3961596"/>
            <a:ext cx="4689097" cy="2478655"/>
          </a:xfrm>
          <a:prstGeom prst="rect">
            <a:avLst/>
          </a:prstGeom>
          <a:ln w="28575" cap="sq">
            <a:solidFill>
              <a:srgbClr val="0000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419" y="3968316"/>
            <a:ext cx="4695883" cy="239585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3074002" y="3653878"/>
            <a:ext cx="3590640" cy="430887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C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UV light, single photon</a:t>
            </a:r>
            <a:endParaRPr lang="en-US" sz="22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96863" y="3749833"/>
            <a:ext cx="2515262" cy="250962"/>
          </a:xfrm>
          <a:prstGeom prst="rect">
            <a:avLst/>
          </a:prstGeom>
          <a:solidFill>
            <a:srgbClr val="CCFFFF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CC"/>
                </a:solidFill>
                <a:cs typeface="Arial" panose="020B0604020202020204" pitchFamily="34" charset="0"/>
              </a:rPr>
              <a:t>Analog read out chain</a:t>
            </a:r>
            <a:endParaRPr lang="en-US" sz="1600" b="1" dirty="0">
              <a:solidFill>
                <a:srgbClr val="0000CC"/>
              </a:solidFill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34435" y="3652720"/>
            <a:ext cx="2792645" cy="325026"/>
          </a:xfrm>
          <a:prstGeom prst="rect">
            <a:avLst/>
          </a:prstGeom>
          <a:solidFill>
            <a:srgbClr val="CCFFFF"/>
          </a:solidFill>
          <a:ln w="285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Collected with SRS system</a:t>
            </a:r>
            <a:endParaRPr lang="en-US" sz="1400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14" t="4432" r="3253" b="77265"/>
          <a:stretch/>
        </p:blipFill>
        <p:spPr>
          <a:xfrm>
            <a:off x="1953708" y="4084833"/>
            <a:ext cx="2700050" cy="685151"/>
          </a:xfrm>
          <a:prstGeom prst="rect">
            <a:avLst/>
          </a:prstGeom>
          <a:ln w="12700" cap="sq">
            <a:solidFill>
              <a:srgbClr val="0000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19" t="4650" r="3347" b="73087"/>
          <a:stretch/>
        </p:blipFill>
        <p:spPr>
          <a:xfrm>
            <a:off x="7612946" y="4035914"/>
            <a:ext cx="2027151" cy="68793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20" name="TextBox 19"/>
          <p:cNvSpPr txBox="1"/>
          <p:nvPr/>
        </p:nvSpPr>
        <p:spPr>
          <a:xfrm rot="5054864">
            <a:off x="7686314" y="2508234"/>
            <a:ext cx="3527267" cy="535531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C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spectra !</a:t>
            </a:r>
            <a:endParaRPr lang="en-US" sz="3200" b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442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STUDIES 2/3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7" y="1176338"/>
            <a:ext cx="7341943" cy="590915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/>
              <a:t>Satisfactory gain values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11 June 2018                                           </a:t>
            </a:r>
            <a:r>
              <a:rPr lang="en-US" smtClean="0"/>
              <a:t>                    </a:t>
            </a:r>
            <a:r>
              <a:rPr lang="en-US" b="1" smtClean="0"/>
              <a:t>                 RICH&amp;THGEM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56" y="1970139"/>
            <a:ext cx="4238724" cy="2467829"/>
          </a:xfrm>
          <a:prstGeom prst="rect">
            <a:avLst/>
          </a:prstGeom>
          <a:ln w="12700">
            <a:solidFill>
              <a:srgbClr val="0000CC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802" y="3600633"/>
            <a:ext cx="4471034" cy="2590116"/>
          </a:xfrm>
          <a:prstGeom prst="rect">
            <a:avLst/>
          </a:prstGeom>
          <a:ln w="12700" cap="sq">
            <a:solidFill>
              <a:srgbClr val="FF33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980532" y="2255117"/>
            <a:ext cx="1718706" cy="33136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800" kern="0" dirty="0" smtClean="0"/>
              <a:t>THGEM alone</a:t>
            </a:r>
            <a:endParaRPr lang="en-US" sz="1800" kern="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380892" y="3842218"/>
            <a:ext cx="2612591" cy="33136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800" kern="0" dirty="0" smtClean="0"/>
              <a:t>MICROMEGAS alone</a:t>
            </a: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57929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STUDIES </a:t>
            </a:r>
            <a:r>
              <a:rPr lang="en-US" dirty="0" smtClean="0"/>
              <a:t>3/3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61605"/>
            <a:ext cx="8863012" cy="38749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dirty="0" smtClean="0"/>
              <a:t>Bad gain uniformity even between adjacent pads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11 June 2018                                           </a:t>
            </a:r>
            <a:r>
              <a:rPr lang="en-US" smtClean="0"/>
              <a:t>                    </a:t>
            </a:r>
            <a:r>
              <a:rPr lang="en-US" b="1" smtClean="0"/>
              <a:t>                 RICH&amp;THGEM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320800" y="1367688"/>
            <a:ext cx="6862739" cy="3738603"/>
            <a:chOff x="21517432" y="33917106"/>
            <a:chExt cx="6600574" cy="367294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17432" y="33917106"/>
              <a:ext cx="6600574" cy="3493248"/>
            </a:xfrm>
            <a:prstGeom prst="rect">
              <a:avLst/>
            </a:prstGeom>
            <a:ln w="28575" cap="sq">
              <a:solidFill>
                <a:srgbClr val="0000CC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22108416" y="37220715"/>
              <a:ext cx="5189365" cy="369332"/>
            </a:xfrm>
            <a:prstGeom prst="rect">
              <a:avLst/>
            </a:prstGeom>
            <a:solidFill>
              <a:srgbClr val="0000CC"/>
            </a:solidFill>
            <a:ln w="28575">
              <a:solidFill>
                <a:srgbClr val="0000CC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Spectra of </a:t>
              </a:r>
              <a:r>
                <a:rPr lang="en-US" b="1" baseline="30000" dirty="0" smtClean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r>
                <a:rPr lang="en-US" b="1" dirty="0" smtClean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 from single pads and all pads</a:t>
              </a:r>
              <a:endParaRPr lang="en-US" b="1" baseline="30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238" t="3319" r="1828" b="78861"/>
            <a:stretch/>
          </p:blipFill>
          <p:spPr>
            <a:xfrm>
              <a:off x="25733032" y="33986969"/>
              <a:ext cx="2313823" cy="1152613"/>
            </a:xfrm>
            <a:prstGeom prst="rect">
              <a:avLst/>
            </a:prstGeom>
            <a:ln w="28575" cap="sq">
              <a:solidFill>
                <a:srgbClr val="0000CC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9" name="TextBox 8"/>
          <p:cNvSpPr txBox="1"/>
          <p:nvPr/>
        </p:nvSpPr>
        <p:spPr>
          <a:xfrm>
            <a:off x="176707" y="5206332"/>
            <a:ext cx="9318986" cy="1311128"/>
          </a:xfrm>
          <a:prstGeom prst="rect">
            <a:avLst/>
          </a:prstGeom>
          <a:solidFill>
            <a:srgbClr val="CCFFFF"/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b="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non-uniformity observed in the amplitude spectra is due to </a:t>
            </a:r>
            <a:r>
              <a:rPr lang="en-US" sz="2200" b="0" u="sng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parasitic capacitance</a:t>
            </a:r>
            <a:r>
              <a:rPr lang="en-US" sz="2200" b="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different pad by pad, in the first version of the anode PCB. This is confirmed correlating the amplitude map and the measured capacitance map. A new anode version has been designed.</a:t>
            </a:r>
            <a:endParaRPr lang="en-US" sz="2200" b="0" baseline="30000" dirty="0">
              <a:solidFill>
                <a:srgbClr val="0033CC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211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Test beam in October at CERN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11 June 2018                                           </a:t>
            </a:r>
            <a:r>
              <a:rPr lang="en-US" smtClean="0"/>
              <a:t>                    </a:t>
            </a:r>
            <a:r>
              <a:rPr lang="en-US" b="1" smtClean="0"/>
              <a:t>                 RICH&amp;THGEM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112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11 </a:t>
            </a:r>
            <a:r>
              <a:rPr lang="it-IT" dirty="0" err="1" smtClean="0"/>
              <a:t>June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                   </a:t>
            </a:r>
            <a:r>
              <a:rPr lang="en-US" b="1" dirty="0" smtClean="0"/>
              <a:t>                 RICH&amp;THGEM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6288" y="2830141"/>
            <a:ext cx="8530390" cy="1255728"/>
          </a:xfrm>
          <a:prstGeom prst="rect">
            <a:avLst/>
          </a:prstGeom>
          <a:solidFill>
            <a:schemeClr val="bg1"/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 i="1" dirty="0" smtClean="0">
              <a:solidFill>
                <a:srgbClr val="0000CC"/>
              </a:solidFill>
              <a:effectLst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i="1" dirty="0" err="1" smtClean="0">
                <a:solidFill>
                  <a:srgbClr val="0000CC"/>
                </a:solidFill>
                <a:effectLst/>
              </a:rPr>
              <a:t>NanoDiamond</a:t>
            </a:r>
            <a:r>
              <a:rPr lang="en-US" sz="2800" i="1" dirty="0" smtClean="0">
                <a:solidFill>
                  <a:srgbClr val="0000CC"/>
                </a:solidFill>
                <a:effectLst/>
              </a:rPr>
              <a:t> (NC) photocathodes</a:t>
            </a:r>
          </a:p>
          <a:p>
            <a:endParaRPr lang="en-US" sz="2800" i="1" dirty="0" smtClean="0">
              <a:solidFill>
                <a:srgbClr val="0000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6210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3" y="1608992"/>
            <a:ext cx="9362144" cy="4299439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small size (3 x 3 cm</a:t>
            </a:r>
            <a:r>
              <a:rPr lang="en-US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THGEMS fully characterized before coating</a:t>
            </a:r>
          </a:p>
          <a:p>
            <a:pPr lvl="1"/>
            <a:r>
              <a:rPr lang="en-US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have reference performance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Coating exercises in Bari </a:t>
            </a:r>
          </a:p>
          <a:p>
            <a:pPr lvl="1"/>
            <a:r>
              <a:rPr lang="en-US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CsI</a:t>
            </a:r>
            <a:endParaRPr lang="en-US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NC, no hydrogenation</a:t>
            </a:r>
          </a:p>
          <a:p>
            <a:pPr lvl="1"/>
            <a:r>
              <a:rPr lang="en-US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Hydrogenated NC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Characterization after coating</a:t>
            </a:r>
          </a:p>
          <a:p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11 </a:t>
            </a:r>
            <a:r>
              <a:rPr lang="it-IT" dirty="0" err="1" smtClean="0"/>
              <a:t>June</a:t>
            </a:r>
            <a:r>
              <a:rPr lang="it-IT" dirty="0" smtClean="0"/>
              <a:t> 2018                                           </a:t>
            </a:r>
            <a:r>
              <a:rPr lang="en-US" dirty="0" smtClean="0"/>
              <a:t>                    </a:t>
            </a:r>
            <a:r>
              <a:rPr lang="en-US" b="1" dirty="0" smtClean="0"/>
              <a:t>                 RICH&amp;THGEM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693302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2.pot</Template>
  <TotalTime>171453</TotalTime>
  <Words>346</Words>
  <Application>Microsoft Office PowerPoint</Application>
  <PresentationFormat>Custom</PresentationFormat>
  <Paragraphs>71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Cambria Math</vt:lpstr>
      <vt:lpstr>Comic Sans MS</vt:lpstr>
      <vt:lpstr>Helvetica</vt:lpstr>
      <vt:lpstr>Times New Roman</vt:lpstr>
      <vt:lpstr>Wingdings</vt:lpstr>
      <vt:lpstr>Paper Presentation 2</vt:lpstr>
      <vt:lpstr>PowerPoint Presentation</vt:lpstr>
      <vt:lpstr>PowerPoint Presentation</vt:lpstr>
      <vt:lpstr>The prototype</vt:lpstr>
      <vt:lpstr>LAB STUDIES 1/3</vt:lpstr>
      <vt:lpstr>LAB STUDIES 2/3</vt:lpstr>
      <vt:lpstr>LAB STUDIES 3/3</vt:lpstr>
      <vt:lpstr>NEXT STEP</vt:lpstr>
      <vt:lpstr>PowerPoint Presentation</vt:lpstr>
      <vt:lpstr>Activity so far</vt:lpstr>
      <vt:lpstr>After coating</vt:lpstr>
      <vt:lpstr>AFTER COATING</vt:lpstr>
      <vt:lpstr>Requests for 2019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Robertson</dc:creator>
  <cp:lastModifiedBy>Silvia Dalla Torre</cp:lastModifiedBy>
  <cp:revision>2616</cp:revision>
  <cp:lastPrinted>2000-06-14T12:59:46Z</cp:lastPrinted>
  <dcterms:created xsi:type="dcterms:W3CDTF">1999-01-09T07:35:23Z</dcterms:created>
  <dcterms:modified xsi:type="dcterms:W3CDTF">2018-06-11T06:19:45Z</dcterms:modified>
</cp:coreProperties>
</file>